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5.xml" ContentType="application/vnd.openxmlformats-officedocument.presentationml.slideLayout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8" r:id="rId3"/>
    <p:sldId id="259" r:id="rId4"/>
    <p:sldId id="306" r:id="rId5"/>
    <p:sldId id="308" r:id="rId6"/>
    <p:sldId id="323" r:id="rId7"/>
    <p:sldId id="324" r:id="rId8"/>
    <p:sldId id="325" r:id="rId9"/>
    <p:sldId id="326" r:id="rId10"/>
    <p:sldId id="327" r:id="rId11"/>
    <p:sldId id="309" r:id="rId12"/>
    <p:sldId id="328" r:id="rId13"/>
    <p:sldId id="310" r:id="rId14"/>
    <p:sldId id="311" r:id="rId15"/>
    <p:sldId id="312" r:id="rId16"/>
    <p:sldId id="313" r:id="rId17"/>
    <p:sldId id="314" r:id="rId18"/>
    <p:sldId id="315" r:id="rId19"/>
    <p:sldId id="329" r:id="rId20"/>
    <p:sldId id="316" r:id="rId21"/>
    <p:sldId id="317" r:id="rId22"/>
    <p:sldId id="318" r:id="rId23"/>
    <p:sldId id="330" r:id="rId24"/>
    <p:sldId id="319" r:id="rId25"/>
    <p:sldId id="331" r:id="rId26"/>
    <p:sldId id="320" r:id="rId27"/>
    <p:sldId id="321" r:id="rId28"/>
    <p:sldId id="332" r:id="rId29"/>
    <p:sldId id="343" r:id="rId30"/>
    <p:sldId id="333" r:id="rId31"/>
    <p:sldId id="334" r:id="rId32"/>
    <p:sldId id="335" r:id="rId33"/>
    <p:sldId id="347" r:id="rId34"/>
    <p:sldId id="348" r:id="rId35"/>
    <p:sldId id="346" r:id="rId36"/>
    <p:sldId id="349" r:id="rId37"/>
    <p:sldId id="350" r:id="rId38"/>
    <p:sldId id="336" r:id="rId39"/>
    <p:sldId id="307" r:id="rId40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039"/>
    <p:restoredTop sz="94628"/>
  </p:normalViewPr>
  <p:slideViewPr>
    <p:cSldViewPr snapToGrid="0">
      <p:cViewPr varScale="1">
        <p:scale>
          <a:sx n="59" d="100"/>
          <a:sy n="59" d="100"/>
        </p:scale>
        <p:origin x="1000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232" y="20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47" Type="http://schemas.openxmlformats.org/officeDocument/2006/relationships/customXml" Target="../customXml/item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customXml" Target="../customXml/item3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48" Type="http://schemas.openxmlformats.org/officeDocument/2006/relationships/customXml" Target="../customXml/item2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>
            <a:extLst>
              <a:ext uri="{FF2B5EF4-FFF2-40B4-BE49-F238E27FC236}">
                <a16:creationId xmlns:a16="http://schemas.microsoft.com/office/drawing/2014/main" id="{425BED8F-D790-F1C8-7553-51536860D47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50A484DC-64D6-D962-1429-514972AA05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A12E55-4BCE-E24F-A5A9-62C55C62652E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9ED8DD3-214D-C67A-6213-A4FE121C0D3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AAB652C-B9F7-B634-B4E9-8404D0E7745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AA6606-34F9-9240-93FA-078191603F82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064978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D5D0D7-F840-A844-874A-58EB14EF02F3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6FBA1A-5A85-9E43-8A96-79316BC08780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381823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PT SE_2501.jpg" descr="PPT SE_2501.jpg">
            <a:extLst>
              <a:ext uri="{FF2B5EF4-FFF2-40B4-BE49-F238E27FC236}">
                <a16:creationId xmlns:a16="http://schemas.microsoft.com/office/drawing/2014/main" id="{F91304B0-9BEC-A0BE-FED2-6C1C96CBA7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306641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20096F0-F5A7-4C1D-705D-819A34B9BC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3802090-C2BE-689C-1202-DF11A78227A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71B9009-7DA6-9DA2-0B92-B1B37EE955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1ED524E7-6E33-0A25-EDC4-DFC5879E728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6697F93-09E3-1F64-BFCD-D5F1ED017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88B7994E-2C77-0657-D576-D1E565F84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70004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CD0F7D-8A24-DA54-939B-95D83105E5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709F88A-B5E4-147E-C0F5-68D003909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D7A8A994-275B-7FAE-7790-04C28E2B532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8880719B-9CEC-6839-3741-71CA142A014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9B89C03D-B5AD-7EF7-0DF3-6D4991C7E68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DBCB854C-5D9C-8995-FE42-60C6D3AE62F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9BA39747-9715-E9E5-1EC6-062D18B29B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2CA1CF5C-C35D-B782-2CE4-EFEC713541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253795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28840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6493249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horizontal foto embaix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no céu&#10;&#10;O conteúdo gerado por IA pode estar incorreto.">
            <a:extLst>
              <a:ext uri="{FF2B5EF4-FFF2-40B4-BE49-F238E27FC236}">
                <a16:creationId xmlns:a16="http://schemas.microsoft.com/office/drawing/2014/main" id="{320F1BDF-34F6-8EE2-8101-A757D92511E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20070"/>
            <a:ext cx="12156318" cy="6837929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8CD04FF8-A770-F2A6-5970-2B2555298E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4543031"/>
            <a:ext cx="10515600" cy="1325563"/>
          </a:xfrm>
        </p:spPr>
        <p:txBody>
          <a:bodyPr/>
          <a:lstStyle>
            <a:lvl1pPr algn="ctr">
              <a:defRPr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12043394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69E3DE46-8700-3373-8454-62DBA00CC05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1A9D8BF9-F39E-8D09-1250-D38A29AA16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947D2D1-7193-129E-27D2-350339E4E1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4943150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ita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B8A5FAE-30B7-4E03-ABBF-4D8C75299F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0343" y="2383971"/>
            <a:ext cx="9878786" cy="3559630"/>
          </a:xfrm>
        </p:spPr>
        <p:txBody>
          <a:bodyPr anchor="ctr"/>
          <a:lstStyle>
            <a:lvl1pPr marL="0" indent="0" algn="ctr">
              <a:buNone/>
              <a:defRPr sz="3200" i="1"/>
            </a:lvl1pPr>
            <a:lvl2pPr marL="685800" indent="-228600" algn="ctr">
              <a:buFont typeface="Fonte do Sistema Regular"/>
              <a:buChar char="–"/>
              <a:defRPr sz="2800"/>
            </a:lvl2pPr>
            <a:lvl3pPr marL="0" indent="0" algn="ctr">
              <a:buNone/>
              <a:defRPr sz="3200" b="1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</p:txBody>
      </p:sp>
      <p:pic>
        <p:nvPicPr>
          <p:cNvPr id="9" name="Gráfico 8">
            <a:extLst>
              <a:ext uri="{FF2B5EF4-FFF2-40B4-BE49-F238E27FC236}">
                <a16:creationId xmlns:a16="http://schemas.microsoft.com/office/drawing/2014/main" id="{CE1750C8-2D84-7BE1-80FC-0BFE5923BAF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47917" y="2706130"/>
            <a:ext cx="472644" cy="403138"/>
          </a:xfrm>
          <a:prstGeom prst="rect">
            <a:avLst/>
          </a:prstGeom>
        </p:spPr>
      </p:pic>
      <p:pic>
        <p:nvPicPr>
          <p:cNvPr id="10" name="Gráfico 9">
            <a:extLst>
              <a:ext uri="{FF2B5EF4-FFF2-40B4-BE49-F238E27FC236}">
                <a16:creationId xmlns:a16="http://schemas.microsoft.com/office/drawing/2014/main" id="{9A639578-F30E-A4CF-B953-8518277246C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 rot="10800000">
            <a:off x="10186110" y="5210855"/>
            <a:ext cx="472644" cy="403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343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DF36A7-8EB4-8DF9-F33D-616CF1656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DAFA0AA-3A5A-0E39-91C4-1EC81CF8FFE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53882062-F76B-2772-AD89-950302910F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</p:spTree>
    <p:extLst>
      <p:ext uri="{BB962C8B-B14F-4D97-AF65-F5344CB8AC3E}">
        <p14:creationId xmlns:p14="http://schemas.microsoft.com/office/powerpoint/2010/main" val="23002907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12C2553-64E7-10F8-E89F-560E194EB9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2376BA0-1DB6-1407-DCAF-7C6C61CB9E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F60998D-05EC-3154-2655-DF7E36F3F96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980EE9-709C-FC43-9984-4D0AA5F5792C}" type="datetimeFigureOut">
              <a:rPr lang="pt-BR" smtClean="0"/>
              <a:t>10/06/2025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282A5B5-F307-21F3-3282-F11705058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6687345-E768-626B-F43F-02113D78D8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8B445EE-2D12-0E49-B48D-D16AA260328A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66699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E76FB1-314B-FBBE-1BF1-713947EC0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33461" y="3478695"/>
            <a:ext cx="7185991" cy="2465914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23B7FA-50C2-0E6B-7924-AB5BAD568D6C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6554856" y="1398710"/>
            <a:ext cx="2743200" cy="1630362"/>
          </a:xfrm>
        </p:spPr>
        <p:txBody>
          <a:bodyPr/>
          <a:lstStyle>
            <a:lvl1pPr marL="0" indent="0" algn="ctr">
              <a:buNone/>
              <a:defRPr sz="138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 dirty="0"/>
              <a:t>00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92D4C2B-B1F0-1E9C-62FE-043FC8BAC55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676965" y="39102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1348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21450333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1_Título e Conteúd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94AE7AA-D889-B2A6-6791-FA647F43B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8451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m 5">
            <a:extLst>
              <a:ext uri="{FF2B5EF4-FFF2-40B4-BE49-F238E27FC236}">
                <a16:creationId xmlns:a16="http://schemas.microsoft.com/office/drawing/2014/main" id="{1A895144-C341-681E-92A6-C61DF2DB264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-12237" y="0"/>
            <a:ext cx="12216474" cy="6922669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8103" y="677636"/>
            <a:ext cx="5980043" cy="5502728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6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Título e Conteúd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95A40351-114C-C778-361D-FD70392C289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alphaModFix amt="85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A5A82595-AAD9-8A82-46BB-675A88F1C87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813934"/>
            <a:ext cx="5529193" cy="5436279"/>
          </a:xfrm>
        </p:spPr>
        <p:txBody>
          <a:bodyPr anchor="ctr"/>
          <a:lstStyle>
            <a:lvl1pPr marL="0" indent="0">
              <a:buNone/>
              <a:defRPr b="1"/>
            </a:lvl1pPr>
            <a:lvl2pPr marL="459000" indent="-457200">
              <a:buFont typeface="+mj-lt"/>
              <a:buAutoNum type="arabicPeriod"/>
              <a:defRPr/>
            </a:lvl2pPr>
            <a:lvl3pPr marL="230400" indent="-228600">
              <a:spcBef>
                <a:spcPts val="1500"/>
              </a:spcBef>
              <a:buFont typeface="Fonte do Sistema Regular"/>
              <a:buChar char="–"/>
              <a:defRPr b="1">
                <a:solidFill>
                  <a:schemeClr val="accent1"/>
                </a:solidFill>
              </a:defRPr>
            </a:lvl3pPr>
            <a:lvl4pPr marL="0" indent="0">
              <a:buNone/>
              <a:defRPr sz="2800" b="1"/>
            </a:lvl4pPr>
            <a:lvl5pPr marL="0" indent="0">
              <a:buNone/>
              <a:defRPr sz="2800" cap="all" baseline="0"/>
            </a:lvl5pPr>
          </a:lstStyle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7" name="Imagem 6" descr="Texto&#10;&#10;O conteúdo gerado por IA pode estar incorreto.">
            <a:extLst>
              <a:ext uri="{FF2B5EF4-FFF2-40B4-BE49-F238E27FC236}">
                <a16:creationId xmlns:a16="http://schemas.microsoft.com/office/drawing/2014/main" id="{711D9889-0950-9528-D33A-BA0ACD1F409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4004" y="174670"/>
            <a:ext cx="3224464" cy="499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602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beçalho da Seçã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40781368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rizontal foto em cima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  <p:sp>
        <p:nvSpPr>
          <p:cNvPr id="2" name="Título 1">
            <a:extLst>
              <a:ext uri="{FF2B5EF4-FFF2-40B4-BE49-F238E27FC236}">
                <a16:creationId xmlns:a16="http://schemas.microsoft.com/office/drawing/2014/main" id="{23E996B8-3E11-4CD3-46BB-A7AF8EE72F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49275"/>
            <a:ext cx="10515600" cy="3235325"/>
          </a:xfrm>
        </p:spPr>
        <p:txBody>
          <a:bodyPr anchor="ctr">
            <a:normAutofit/>
          </a:bodyPr>
          <a:lstStyle>
            <a:lvl1pPr algn="ctr">
              <a:defRPr sz="7200" b="1"/>
            </a:lvl1pPr>
          </a:lstStyle>
          <a:p>
            <a:r>
              <a:rPr lang="pt-BR"/>
              <a:t>Clique para editar o título Mestre</a:t>
            </a:r>
          </a:p>
        </p:txBody>
      </p:sp>
    </p:spTree>
    <p:extLst>
      <p:ext uri="{BB962C8B-B14F-4D97-AF65-F5344CB8AC3E}">
        <p14:creationId xmlns:p14="http://schemas.microsoft.com/office/powerpoint/2010/main" val="3121398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ó foto"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Nuvens brancas no céu escuro&#10;&#10;O conteúdo gerado por IA pode estar incorreto.">
            <a:extLst>
              <a:ext uri="{FF2B5EF4-FFF2-40B4-BE49-F238E27FC236}">
                <a16:creationId xmlns:a16="http://schemas.microsoft.com/office/drawing/2014/main" id="{48DB7B0C-3690-DDB5-9F78-F04EB7FA52E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-50800"/>
            <a:ext cx="12192000" cy="690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499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3448D624-5941-8EF0-1BD9-FF411604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dirty="0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7D39027E-F3C9-8AAC-CC99-C296E9D0A6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os estilos de texto Mestres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pic>
        <p:nvPicPr>
          <p:cNvPr id="8" name="Imagem 7" descr="Logotipo&#10;&#10;O conteúdo gerado por IA pode estar incorreto.">
            <a:extLst>
              <a:ext uri="{FF2B5EF4-FFF2-40B4-BE49-F238E27FC236}">
                <a16:creationId xmlns:a16="http://schemas.microsoft.com/office/drawing/2014/main" id="{B4C74ECC-BAF7-03E6-DDE1-05D8ACBC6211}"/>
              </a:ext>
            </a:extLst>
          </p:cNvPr>
          <p:cNvPicPr>
            <a:picLocks noChangeAspect="1"/>
          </p:cNvPicPr>
          <p:nvPr userDrawn="1"/>
        </p:nvPicPr>
        <p:blipFill>
          <a:blip r:embed="rId20"/>
          <a:stretch>
            <a:fillRect/>
          </a:stretch>
        </p:blipFill>
        <p:spPr>
          <a:xfrm>
            <a:off x="364671" y="5839146"/>
            <a:ext cx="1311218" cy="7492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44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49" r:id="rId2"/>
    <p:sldLayoutId id="2147483650" r:id="rId3"/>
    <p:sldLayoutId id="2147483660" r:id="rId4"/>
    <p:sldLayoutId id="2147483661" r:id="rId5"/>
    <p:sldLayoutId id="2147483662" r:id="rId6"/>
    <p:sldLayoutId id="2147483651" r:id="rId7"/>
    <p:sldLayoutId id="2147483663" r:id="rId8"/>
    <p:sldLayoutId id="2147483665" r:id="rId9"/>
    <p:sldLayoutId id="2147483652" r:id="rId10"/>
    <p:sldLayoutId id="2147483653" r:id="rId11"/>
    <p:sldLayoutId id="2147483654" r:id="rId12"/>
    <p:sldLayoutId id="2147483664" r:id="rId13"/>
    <p:sldLayoutId id="2147483655" r:id="rId14"/>
    <p:sldLayoutId id="2147483656" r:id="rId15"/>
    <p:sldLayoutId id="2147483657" r:id="rId16"/>
    <p:sldLayoutId id="2147483658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accent6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1231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F44226-471B-E6DA-BA7C-7FBD773977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7261AC8-F155-E916-FB89-5266C6E009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32301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[...] e o dragão se deteve em frente da mulher que estava para dar à luz, a fim de lhe devorar o filho quando nascesse.</a:t>
            </a:r>
          </a:p>
          <a:p>
            <a:pPr lvl="1"/>
            <a:r>
              <a:rPr lang="pt-BR" sz="2200" b="1" dirty="0"/>
              <a:t>APOCALIPSE 12:4</a:t>
            </a:r>
          </a:p>
        </p:txBody>
      </p:sp>
    </p:spTree>
    <p:extLst>
      <p:ext uri="{BB962C8B-B14F-4D97-AF65-F5344CB8AC3E}">
        <p14:creationId xmlns:p14="http://schemas.microsoft.com/office/powerpoint/2010/main" val="3969020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5000" b="-3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1F8052D-7294-0916-9A5A-F294357F6E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FA1BD9C8-EB13-657F-2F97-2CB910A14A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22617" y="4537495"/>
            <a:ext cx="11146766" cy="2109578"/>
          </a:xfrm>
        </p:spPr>
        <p:txBody>
          <a:bodyPr>
            <a:noAutofit/>
          </a:bodyPr>
          <a:lstStyle/>
          <a:p>
            <a:r>
              <a:rPr lang="pt-BR" sz="4000" dirty="0">
                <a:solidFill>
                  <a:schemeClr val="bg1"/>
                </a:solidFill>
                <a:effectLst>
                  <a:outerShdw blurRad="50800" dist="72591" dir="2700000" algn="tl" rotWithShape="0">
                    <a:prstClr val="black">
                      <a:alpha val="79000"/>
                    </a:prstClr>
                  </a:outerShdw>
                </a:effectLst>
              </a:rPr>
              <a:t>O diabo trabalha hoje para destruir os nossos filhos, a nossa família e a nossa vida.</a:t>
            </a:r>
          </a:p>
        </p:txBody>
      </p:sp>
    </p:spTree>
    <p:extLst>
      <p:ext uri="{BB962C8B-B14F-4D97-AF65-F5344CB8AC3E}">
        <p14:creationId xmlns:p14="http://schemas.microsoft.com/office/powerpoint/2010/main" val="4054439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E9A6E0-9154-9BCA-1078-C0EFABDACB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95782EF-7475-06B3-1D8E-D09FD40269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32301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[...] foi arrebatado para Deus até ao seu trono.</a:t>
            </a:r>
          </a:p>
          <a:p>
            <a:pPr lvl="1"/>
            <a:r>
              <a:rPr lang="pt-BR" sz="2200" b="1" dirty="0"/>
              <a:t>APOCALIPSE 12:5</a:t>
            </a:r>
          </a:p>
        </p:txBody>
      </p:sp>
    </p:spTree>
    <p:extLst>
      <p:ext uri="{BB962C8B-B14F-4D97-AF65-F5344CB8AC3E}">
        <p14:creationId xmlns:p14="http://schemas.microsoft.com/office/powerpoint/2010/main" val="11078692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7BF99C-9797-0606-6C3B-20EEF2CE2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2F5912F2-AF59-4CF1-F784-BE432AE5BD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FUGA PARA O DESERTO</a:t>
            </a:r>
          </a:p>
        </p:txBody>
      </p:sp>
    </p:spTree>
    <p:extLst>
      <p:ext uri="{BB962C8B-B14F-4D97-AF65-F5344CB8AC3E}">
        <p14:creationId xmlns:p14="http://schemas.microsoft.com/office/powerpoint/2010/main" val="25062556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ECBA6F-B71A-9284-00D6-1984F1A16A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81A081FA-A7ED-0B88-2DE3-DB8EAEBF5A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10401" y="710860"/>
            <a:ext cx="4465319" cy="5436279"/>
          </a:xfrm>
        </p:spPr>
        <p:txBody>
          <a:bodyPr/>
          <a:lstStyle/>
          <a:p>
            <a:r>
              <a:rPr lang="pt-BR" b="0" dirty="0"/>
              <a:t>O diabo não desistiu do seu plano de destruir a igreja de Deus. </a:t>
            </a:r>
          </a:p>
        </p:txBody>
      </p:sp>
    </p:spTree>
    <p:extLst>
      <p:ext uri="{BB962C8B-B14F-4D97-AF65-F5344CB8AC3E}">
        <p14:creationId xmlns:p14="http://schemas.microsoft.com/office/powerpoint/2010/main" val="1227108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EF29264-6ECA-01B6-1A35-C05FD5F2DD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A8C50A6-29A4-3393-2B1E-B2D24BB92A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4351" y="2475411"/>
            <a:ext cx="8963297" cy="3559630"/>
          </a:xfrm>
        </p:spPr>
        <p:txBody>
          <a:bodyPr/>
          <a:lstStyle/>
          <a:p>
            <a:r>
              <a:rPr lang="pt-BR" sz="2800" dirty="0"/>
              <a:t>A mulher, porém, fugiu para o deserto, onde Deus lhe havia preparado lugar para que nele a sustentem durante mil duzentos e sessenta dias.</a:t>
            </a:r>
          </a:p>
          <a:p>
            <a:pPr lvl="1"/>
            <a:r>
              <a:rPr lang="pt-BR" sz="2200" b="1" i="0" dirty="0"/>
              <a:t>APOCALIPSE 12:6</a:t>
            </a:r>
          </a:p>
        </p:txBody>
      </p:sp>
    </p:spTree>
    <p:extLst>
      <p:ext uri="{BB962C8B-B14F-4D97-AF65-F5344CB8AC3E}">
        <p14:creationId xmlns:p14="http://schemas.microsoft.com/office/powerpoint/2010/main" val="2111708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FA1D09-8600-E653-5B46-95DAA4CDFD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C2D416C-4135-4687-46BA-ECD7DDBD7DF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73823" y="677636"/>
            <a:ext cx="4753497" cy="5502728"/>
          </a:xfrm>
        </p:spPr>
        <p:txBody>
          <a:bodyPr/>
          <a:lstStyle/>
          <a:p>
            <a:r>
              <a:rPr lang="pt-BR" b="0" dirty="0"/>
              <a:t>O que provocou essa perseguição foi a obediência que a igreja de Deus tinha à Bíblia.</a:t>
            </a:r>
          </a:p>
        </p:txBody>
      </p:sp>
    </p:spTree>
    <p:extLst>
      <p:ext uri="{BB962C8B-B14F-4D97-AF65-F5344CB8AC3E}">
        <p14:creationId xmlns:p14="http://schemas.microsoft.com/office/powerpoint/2010/main" val="243304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3000" r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F97D6E9-6348-2AEE-B6D5-F833C649C8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628FF777-5BC9-301F-4373-3EB6EB35A54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5961" y="1147465"/>
            <a:ext cx="6019800" cy="5436279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lphaUcPeriod"/>
            </a:pPr>
            <a:r>
              <a:rPr lang="pt-BR" sz="2400" b="0" dirty="0"/>
              <a:t>Apocalipse 11:3 e 12:6 – menção de 1.260 dias;</a:t>
            </a:r>
          </a:p>
          <a:p>
            <a:pPr marL="514350" indent="-514350">
              <a:buFont typeface="+mj-lt"/>
              <a:buAutoNum type="alphaUcPeriod"/>
            </a:pPr>
            <a:r>
              <a:rPr lang="pt-BR" sz="2400" b="0" dirty="0"/>
              <a:t>Apocalipse 11:2 e 13:5 – o período registrado é de 42 meses, que, multiplicados por 30 dias, resultam em 1.260 dias;</a:t>
            </a:r>
          </a:p>
          <a:p>
            <a:pPr marL="514350" indent="-514350">
              <a:buFont typeface="+mj-lt"/>
              <a:buAutoNum type="alphaUcPeriod"/>
            </a:pPr>
            <a:r>
              <a:rPr lang="pt-BR" sz="2400" b="0" dirty="0"/>
              <a:t>Daniel 7:25; 12:7 e Apocalipse 12:14 – aparece a expressão “tempo e tempos e metade de um tempo”, ou seja, três tempos e meio, que equivalem a três anos e meio. Isso corresponde a 42 meses, 1.260 dias.</a:t>
            </a:r>
          </a:p>
        </p:txBody>
      </p:sp>
      <p:sp>
        <p:nvSpPr>
          <p:cNvPr id="4" name="CaixaDeTexto 3">
            <a:extLst>
              <a:ext uri="{FF2B5EF4-FFF2-40B4-BE49-F238E27FC236}">
                <a16:creationId xmlns:a16="http://schemas.microsoft.com/office/drawing/2014/main" id="{CD445D95-8AE9-340D-F3DD-9113B43BF17F}"/>
              </a:ext>
            </a:extLst>
          </p:cNvPr>
          <p:cNvSpPr txBox="1"/>
          <p:nvPr/>
        </p:nvSpPr>
        <p:spPr>
          <a:xfrm>
            <a:off x="5775961" y="501134"/>
            <a:ext cx="364235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3600" b="1" dirty="0">
                <a:solidFill>
                  <a:schemeClr val="accent6">
                    <a:lumMod val="50000"/>
                  </a:schemeClr>
                </a:solidFill>
              </a:rPr>
              <a:t>1.260 ANOS </a:t>
            </a:r>
          </a:p>
        </p:txBody>
      </p:sp>
    </p:spTree>
    <p:extLst>
      <p:ext uri="{BB962C8B-B14F-4D97-AF65-F5344CB8AC3E}">
        <p14:creationId xmlns:p14="http://schemas.microsoft.com/office/powerpoint/2010/main" val="4057767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FBE7356-C20C-110E-D1BC-C5D20050E6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3F2B54F-0D13-E16B-6C1C-3F00D7D1324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9543" y="677636"/>
            <a:ext cx="5180217" cy="5502728"/>
          </a:xfrm>
        </p:spPr>
        <p:txBody>
          <a:bodyPr/>
          <a:lstStyle/>
          <a:p>
            <a:r>
              <a:rPr lang="pt-BR" b="0" dirty="0"/>
              <a:t>Perseguição religiosa, que começou em 538 com o edito do imperador de Roma Oriental, Justiniano.</a:t>
            </a:r>
          </a:p>
        </p:txBody>
      </p:sp>
    </p:spTree>
    <p:extLst>
      <p:ext uri="{BB962C8B-B14F-4D97-AF65-F5344CB8AC3E}">
        <p14:creationId xmlns:p14="http://schemas.microsoft.com/office/powerpoint/2010/main" val="2544816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0BE40C9-B831-4A33-1805-BD8F414AF2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D46A755-F1E5-76E0-D20C-258FDE8139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761" y="351065"/>
            <a:ext cx="5074626" cy="5502728"/>
          </a:xfrm>
        </p:spPr>
        <p:txBody>
          <a:bodyPr/>
          <a:lstStyle/>
          <a:p>
            <a:r>
              <a:rPr lang="pt-BR" b="0" dirty="0"/>
              <a:t>A igreja, então, perseguiu aqueles que se negavam a lhe obedecer cegamente.</a:t>
            </a:r>
          </a:p>
        </p:txBody>
      </p:sp>
    </p:spTree>
    <p:extLst>
      <p:ext uri="{BB962C8B-B14F-4D97-AF65-F5344CB8AC3E}">
        <p14:creationId xmlns:p14="http://schemas.microsoft.com/office/powerpoint/2010/main" val="367424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8C55CE-B0B6-23AB-13A5-DDB561A6B0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pt-BR" dirty="0"/>
              <a:t>A IGREJA NO APOCALIPSE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67FA013B-DE80-94E6-BA13-F2241867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554856" y="2293232"/>
            <a:ext cx="2743200" cy="1630362"/>
          </a:xfrm>
        </p:spPr>
        <p:txBody>
          <a:bodyPr>
            <a:normAutofit fontScale="92500" lnSpcReduction="20000"/>
          </a:bodyPr>
          <a:lstStyle/>
          <a:p>
            <a:r>
              <a:rPr lang="pt-BR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02150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F2C7D12-D34B-3D20-BF49-09C9AA69699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Espaço Reservado para Conteúdo 1">
            <a:extLst>
              <a:ext uri="{FF2B5EF4-FFF2-40B4-BE49-F238E27FC236}">
                <a16:creationId xmlns:a16="http://schemas.microsoft.com/office/drawing/2014/main" id="{76E9EBED-77FC-16D6-1091-5D0F68111640}"/>
              </a:ext>
            </a:extLst>
          </p:cNvPr>
          <p:cNvSpPr txBox="1">
            <a:spLocks/>
          </p:cNvSpPr>
          <p:nvPr/>
        </p:nvSpPr>
        <p:spPr>
          <a:xfrm>
            <a:off x="2499360" y="5267620"/>
            <a:ext cx="7528560" cy="123986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accent6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pt-BR" sz="3600" b="1" dirty="0"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8000"/>
                    </a:prstClr>
                  </a:outerShdw>
                </a:effectLst>
              </a:rPr>
              <a:t>ESSE PERÍODO DE PERSEGUIÇÃO ACABOU EM 1798.</a:t>
            </a:r>
          </a:p>
        </p:txBody>
      </p:sp>
    </p:spTree>
    <p:extLst>
      <p:ext uri="{BB962C8B-B14F-4D97-AF65-F5344CB8AC3E}">
        <p14:creationId xmlns:p14="http://schemas.microsoft.com/office/powerpoint/2010/main" val="4282640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26CD89-00AB-8A17-D3DF-3176D9B220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id="{D47FD925-0339-D78F-5150-75878ED461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5400" dirty="0"/>
              <a:t>LEI DE DEUS – TUDO OU NADA</a:t>
            </a:r>
          </a:p>
        </p:txBody>
      </p:sp>
    </p:spTree>
    <p:extLst>
      <p:ext uri="{BB962C8B-B14F-4D97-AF65-F5344CB8AC3E}">
        <p14:creationId xmlns:p14="http://schemas.microsoft.com/office/powerpoint/2010/main" val="942694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B458242-FCDA-8E22-099F-E3A69BFA70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2B26E6DA-E9B2-9BFD-9FC5-D485D01D96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5080" y="844414"/>
            <a:ext cx="5529193" cy="5436279"/>
          </a:xfrm>
        </p:spPr>
        <p:txBody>
          <a:bodyPr/>
          <a:lstStyle/>
          <a:p>
            <a:r>
              <a:rPr lang="pt-BR" dirty="0"/>
              <a:t>A IGREJA FINAL DE DEUS TEM DUAS CARACTERÍSTICAS FUNDAMENTAIS.</a:t>
            </a:r>
          </a:p>
        </p:txBody>
      </p:sp>
    </p:spTree>
    <p:extLst>
      <p:ext uri="{BB962C8B-B14F-4D97-AF65-F5344CB8AC3E}">
        <p14:creationId xmlns:p14="http://schemas.microsoft.com/office/powerpoint/2010/main" val="3909952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76AD6B-0067-0220-3A38-C38A688696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5D35020-8757-E54A-962E-EA28DF1B2BB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4351" y="2475411"/>
            <a:ext cx="8963297" cy="3559630"/>
          </a:xfrm>
        </p:spPr>
        <p:txBody>
          <a:bodyPr/>
          <a:lstStyle/>
          <a:p>
            <a:r>
              <a:rPr lang="pt-BR" sz="2800" dirty="0"/>
              <a:t>Irou-se o dragão contra a mulher e foi pelejar com os restantes da sua descendência, os que guardam os mandamentos de Deus e têm o testemunho de Jesus [...].</a:t>
            </a:r>
          </a:p>
          <a:p>
            <a:pPr lvl="1"/>
            <a:r>
              <a:rPr lang="pt-BR" sz="2200" b="1" i="0" dirty="0"/>
              <a:t>APOCALIPSE 12:17</a:t>
            </a:r>
          </a:p>
        </p:txBody>
      </p:sp>
    </p:spTree>
    <p:extLst>
      <p:ext uri="{BB962C8B-B14F-4D97-AF65-F5344CB8AC3E}">
        <p14:creationId xmlns:p14="http://schemas.microsoft.com/office/powerpoint/2010/main" val="1588717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BB054A6-846E-9FD8-CDB4-0B6A8C1DFA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1D26961-1EF3-B910-755C-AF00176F63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97040" y="710860"/>
            <a:ext cx="4709159" cy="5436279"/>
          </a:xfrm>
        </p:spPr>
        <p:txBody>
          <a:bodyPr/>
          <a:lstStyle/>
          <a:p>
            <a:r>
              <a:rPr lang="pt-BR" sz="4000" dirty="0"/>
              <a:t>1. </a:t>
            </a:r>
            <a:r>
              <a:rPr lang="pt-BR" b="0" dirty="0"/>
              <a:t>Guardam os Dez Mandamentos.</a:t>
            </a:r>
          </a:p>
          <a:p>
            <a:r>
              <a:rPr lang="pt-BR" sz="4000" dirty="0"/>
              <a:t>2. </a:t>
            </a:r>
            <a:r>
              <a:rPr lang="pt-BR" b="0" dirty="0"/>
              <a:t>Tem o testemunho de Jesus o qual, segundo Apocalipse 19:10, é o espírito da profecia.</a:t>
            </a:r>
          </a:p>
        </p:txBody>
      </p:sp>
    </p:spTree>
    <p:extLst>
      <p:ext uri="{BB962C8B-B14F-4D97-AF65-F5344CB8AC3E}">
        <p14:creationId xmlns:p14="http://schemas.microsoft.com/office/powerpoint/2010/main" val="667482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32A9A9-B498-A29D-AE5A-170EED51C9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F09E2F-B2A5-4271-1885-AF78E49CC00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15391" y="2460171"/>
            <a:ext cx="7483929" cy="3559630"/>
          </a:xfrm>
        </p:spPr>
        <p:txBody>
          <a:bodyPr/>
          <a:lstStyle/>
          <a:p>
            <a:r>
              <a:rPr lang="pt-BR" sz="2800" dirty="0"/>
              <a:t>Pois qualquer que guarda toda a lei, mas tropeça em um só ponto, se torna culpado de todos. </a:t>
            </a:r>
          </a:p>
          <a:p>
            <a:pPr lvl="1"/>
            <a:r>
              <a:rPr lang="pt-BR" sz="2200" b="1" i="0" dirty="0"/>
              <a:t>TIAGO 2:10 </a:t>
            </a:r>
          </a:p>
        </p:txBody>
      </p:sp>
    </p:spTree>
    <p:extLst>
      <p:ext uri="{BB962C8B-B14F-4D97-AF65-F5344CB8AC3E}">
        <p14:creationId xmlns:p14="http://schemas.microsoft.com/office/powerpoint/2010/main" val="883855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A9AD07-B331-2547-1F9D-E5C52EC2A2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0AFFCF4-BE89-0A39-619A-976AAC309F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5060" y="857250"/>
            <a:ext cx="4768737" cy="5502728"/>
          </a:xfrm>
        </p:spPr>
        <p:txBody>
          <a:bodyPr>
            <a:normAutofit/>
          </a:bodyPr>
          <a:lstStyle/>
          <a:p>
            <a:r>
              <a:rPr lang="pt-BR" sz="2600" b="0" dirty="0"/>
              <a:t>Quando Jesus esteve aqui, declarou em Seu Sermão do Monte que não veio à Terra para abolir a lei, nem sequer alterar seus detalhes.</a:t>
            </a:r>
          </a:p>
        </p:txBody>
      </p:sp>
    </p:spTree>
    <p:extLst>
      <p:ext uri="{BB962C8B-B14F-4D97-AF65-F5344CB8AC3E}">
        <p14:creationId xmlns:p14="http://schemas.microsoft.com/office/powerpoint/2010/main" val="139079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A1E55FB-1043-8788-3811-D6A25780C3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id="{523C7B3D-B49B-246F-6684-0EB02B3275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VERDADES RESTAURADAS PÓS-DESERTO</a:t>
            </a:r>
          </a:p>
        </p:txBody>
      </p:sp>
    </p:spTree>
    <p:extLst>
      <p:ext uri="{BB962C8B-B14F-4D97-AF65-F5344CB8AC3E}">
        <p14:creationId xmlns:p14="http://schemas.microsoft.com/office/powerpoint/2010/main" val="2919351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D5A2ED-4FBE-92EA-5518-CFAF347621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0812C69-AE6F-0C63-A0B1-77FD70C0BE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995161" y="1445090"/>
            <a:ext cx="5044440" cy="3967819"/>
          </a:xfrm>
        </p:spPr>
        <p:txBody>
          <a:bodyPr/>
          <a:lstStyle/>
          <a:p>
            <a:r>
              <a:rPr lang="pt-BR" b="0" dirty="0"/>
              <a:t>A igreja de Deus trabalha para reparar as verdades divinas na humanidade.</a:t>
            </a:r>
          </a:p>
        </p:txBody>
      </p:sp>
    </p:spTree>
    <p:extLst>
      <p:ext uri="{BB962C8B-B14F-4D97-AF65-F5344CB8AC3E}">
        <p14:creationId xmlns:p14="http://schemas.microsoft.com/office/powerpoint/2010/main" val="482300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CECF16-39A9-A0DD-69F0-999208B9E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044103-34EB-E859-7FFE-D3CCB96CBB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6855" y="2505891"/>
            <a:ext cx="8078289" cy="3559630"/>
          </a:xfrm>
        </p:spPr>
        <p:txBody>
          <a:bodyPr/>
          <a:lstStyle/>
          <a:p>
            <a:r>
              <a:rPr lang="pt-BR" sz="2800" dirty="0"/>
              <a:t>Eles, pois, o venceram por causa do sangue do Cordeiro e por causa da palavra do testemunho que deram e, mesmo em face da morte, não amaram a própria vida.</a:t>
            </a:r>
          </a:p>
          <a:p>
            <a:pPr lvl="1"/>
            <a:r>
              <a:rPr lang="pt-BR" sz="2200" b="1" i="0" dirty="0"/>
              <a:t>APOCALIPSE 12:11</a:t>
            </a:r>
          </a:p>
        </p:txBody>
      </p:sp>
    </p:spTree>
    <p:extLst>
      <p:ext uri="{BB962C8B-B14F-4D97-AF65-F5344CB8AC3E}">
        <p14:creationId xmlns:p14="http://schemas.microsoft.com/office/powerpoint/2010/main" val="710055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17768609-F5C8-5083-3D3C-1DC084EE1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65263" y="677636"/>
            <a:ext cx="5144561" cy="5502728"/>
          </a:xfrm>
        </p:spPr>
        <p:txBody>
          <a:bodyPr/>
          <a:lstStyle/>
          <a:p>
            <a:r>
              <a:rPr lang="pt-BR" b="0" dirty="0"/>
              <a:t>Deus levantou Sua igreja para cumprir a missão de levar a salvação às pessoas que aceitam Jesus como o Senhor das suas vidas.</a:t>
            </a:r>
          </a:p>
        </p:txBody>
      </p:sp>
    </p:spTree>
    <p:extLst>
      <p:ext uri="{BB962C8B-B14F-4D97-AF65-F5344CB8AC3E}">
        <p14:creationId xmlns:p14="http://schemas.microsoft.com/office/powerpoint/2010/main" val="1406650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E30FA5E-518F-F358-ECF9-A9B6419522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5370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81D6040-B243-781C-B64D-4824A5711E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D6C31A0D-19D8-F46E-570F-BE8241DD1F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3492" y="479516"/>
            <a:ext cx="4840583" cy="5502728"/>
          </a:xfrm>
        </p:spPr>
        <p:txBody>
          <a:bodyPr/>
          <a:lstStyle/>
          <a:p>
            <a:r>
              <a:rPr lang="pt-BR" b="0" dirty="0"/>
              <a:t>Cristo não enviou ninguém para substituí-Lo. Ele deu Sua vida por nós.</a:t>
            </a:r>
          </a:p>
        </p:txBody>
      </p:sp>
    </p:spTree>
    <p:extLst>
      <p:ext uri="{BB962C8B-B14F-4D97-AF65-F5344CB8AC3E}">
        <p14:creationId xmlns:p14="http://schemas.microsoft.com/office/powerpoint/2010/main" val="1094569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32B0910-F92C-29D5-1806-EF291F99F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42FEC1D-A59D-E63C-223B-08B4C1C73F8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0" y="1017134"/>
            <a:ext cx="5718629" cy="5436279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1. Surgiria como organização após os 1.260 anos no deserto, ou seja, depois de 1798, conforme Apocalipse 12:6 e 14;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2. Surgiria do movimento de 1844, de acordo com Daniel 8:12-14;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3. Resultaria do desapontamento ocorrido em 1844, predito em Apocalipse 10, de maneira semelhante ao surgimento da igreja cristã após o desapontamento da cruz;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b="0" dirty="0"/>
              <a:t> </a:t>
            </a:r>
          </a:p>
        </p:txBody>
      </p:sp>
      <p:sp>
        <p:nvSpPr>
          <p:cNvPr id="7" name="CaixaDeTexto 6">
            <a:extLst>
              <a:ext uri="{FF2B5EF4-FFF2-40B4-BE49-F238E27FC236}">
                <a16:creationId xmlns:a16="http://schemas.microsoft.com/office/drawing/2014/main" id="{948F8A71-C29A-A411-DA5B-F95591BC5F49}"/>
              </a:ext>
            </a:extLst>
          </p:cNvPr>
          <p:cNvSpPr txBox="1"/>
          <p:nvPr/>
        </p:nvSpPr>
        <p:spPr>
          <a:xfrm>
            <a:off x="6096000" y="617024"/>
            <a:ext cx="55589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accent6">
                    <a:lumMod val="50000"/>
                  </a:schemeClr>
                </a:solidFill>
              </a:rPr>
              <a:t>CARACTERÍSTICAS DA IGREJA VERDADEIRA</a:t>
            </a:r>
          </a:p>
        </p:txBody>
      </p:sp>
    </p:spTree>
    <p:extLst>
      <p:ext uri="{BB962C8B-B14F-4D97-AF65-F5344CB8AC3E}">
        <p14:creationId xmlns:p14="http://schemas.microsoft.com/office/powerpoint/2010/main" val="2252849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41DFBFD-00D1-0786-7121-85CCBE26D2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F201F6FE-A696-C840-D1C8-94CB8E1115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83085" y="828448"/>
            <a:ext cx="5486400" cy="5436279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4. Preservaria as verdades apostólicas contidas na Bíblia, tendo a “fé de Jesus”, como está escrito em Apocalipse 14:12;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5. Guardaria os dez mandamentos de Deus, inclusive o quarto mandamento sobre o sábado, conforme Apocalipse 12:17; 14:12 e Êxodo 20:3-17;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6. Teria o Espírito de Profecia, conforme Apocalipse 12:17 e 19:10;</a:t>
            </a:r>
            <a:r>
              <a:rPr lang="pt-BR" b="0" dirty="0"/>
              <a:t> 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46C285EA-C07F-FAD7-70F5-A408B0194637}"/>
              </a:ext>
            </a:extLst>
          </p:cNvPr>
          <p:cNvSpPr txBox="1"/>
          <p:nvPr/>
        </p:nvSpPr>
        <p:spPr>
          <a:xfrm>
            <a:off x="6096000" y="617024"/>
            <a:ext cx="55589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accent6">
                    <a:lumMod val="50000"/>
                  </a:schemeClr>
                </a:solidFill>
              </a:rPr>
              <a:t>CARACTERÍSTICAS DA IGREJA VERDADEIRA</a:t>
            </a:r>
          </a:p>
        </p:txBody>
      </p:sp>
    </p:spTree>
    <p:extLst>
      <p:ext uri="{BB962C8B-B14F-4D97-AF65-F5344CB8AC3E}">
        <p14:creationId xmlns:p14="http://schemas.microsoft.com/office/powerpoint/2010/main" val="39562460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92E2FC1-753D-4494-1617-8CF34228F7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2BC86AE-05E4-6B23-B2C7-647884D8ADD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54055" y="828448"/>
            <a:ext cx="5486400" cy="5436279"/>
          </a:xfrm>
        </p:spPr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7. Proclamaria as três mensagens angélicas do tempo do fim, de acordo com Apocalipse 14:6-12;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8. Seria um movimento mundial, levando a mensagem a toda nação, tribo, língua e povo, segundo Apocalipse 10:11;</a:t>
            </a:r>
          </a:p>
          <a:p>
            <a:pPr>
              <a:lnSpc>
                <a:spcPct val="120000"/>
              </a:lnSpc>
              <a:spcBef>
                <a:spcPts val="800"/>
              </a:spcBef>
              <a:spcAft>
                <a:spcPts val="800"/>
              </a:spcAft>
            </a:pPr>
            <a:r>
              <a:rPr lang="pt-BR" sz="5600" b="0" dirty="0"/>
              <a:t>9. Ensinaria que a salvação é alcançada unicamente pela fé em Cristo Jesus, pregando o evangelho eterno, segundo Apocalipse 14:6 e 1:5.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75349CB2-B852-8A9F-08DE-D73BA4139C09}"/>
              </a:ext>
            </a:extLst>
          </p:cNvPr>
          <p:cNvSpPr txBox="1"/>
          <p:nvPr/>
        </p:nvSpPr>
        <p:spPr>
          <a:xfrm>
            <a:off x="6096000" y="617024"/>
            <a:ext cx="5558971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2000" b="1" dirty="0">
                <a:solidFill>
                  <a:schemeClr val="accent6">
                    <a:lumMod val="50000"/>
                  </a:schemeClr>
                </a:solidFill>
              </a:rPr>
              <a:t>CARACTERÍSTICAS DA IGREJA VERDADEIRA</a:t>
            </a:r>
          </a:p>
        </p:txBody>
      </p:sp>
    </p:spTree>
    <p:extLst>
      <p:ext uri="{BB962C8B-B14F-4D97-AF65-F5344CB8AC3E}">
        <p14:creationId xmlns:p14="http://schemas.microsoft.com/office/powerpoint/2010/main" val="8028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CB2B3D-CC21-69A8-237E-50B4B37D2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id="{D6CC7A41-5BC5-2C6D-7815-DFEA1033E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6000" dirty="0"/>
              <a:t>OVELHAS EM OUTROS APRISCOS</a:t>
            </a:r>
          </a:p>
        </p:txBody>
      </p:sp>
    </p:spTree>
    <p:extLst>
      <p:ext uri="{BB962C8B-B14F-4D97-AF65-F5344CB8AC3E}">
        <p14:creationId xmlns:p14="http://schemas.microsoft.com/office/powerpoint/2010/main" val="429463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E0059C-9594-2598-8427-260E845F03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1D41A96-767F-E83F-743D-B54240EC0C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6855" y="2505891"/>
            <a:ext cx="8078289" cy="3559630"/>
          </a:xfrm>
        </p:spPr>
        <p:txBody>
          <a:bodyPr/>
          <a:lstStyle/>
          <a:p>
            <a:r>
              <a:rPr lang="pt-BR" sz="2800" dirty="0"/>
              <a:t>Ainda tenho outras ovelhas, não deste aprisco; a mim me convém conduzi-las; elas ouvirão a minha voz; então, haverá um rebanho e um pastor.</a:t>
            </a:r>
          </a:p>
          <a:p>
            <a:pPr lvl="1"/>
            <a:r>
              <a:rPr lang="pt-BR" sz="2200" b="1" i="0" dirty="0"/>
              <a:t>JOÃO 10:16</a:t>
            </a:r>
          </a:p>
        </p:txBody>
      </p:sp>
    </p:spTree>
    <p:extLst>
      <p:ext uri="{BB962C8B-B14F-4D97-AF65-F5344CB8AC3E}">
        <p14:creationId xmlns:p14="http://schemas.microsoft.com/office/powerpoint/2010/main" val="2562098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5B4467-50A5-34BB-EA72-9FB6188473D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80CE4CD7-C28D-B27A-802A-639D8921B5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24626" y="2360747"/>
            <a:ext cx="8407946" cy="3559630"/>
          </a:xfrm>
        </p:spPr>
        <p:txBody>
          <a:bodyPr/>
          <a:lstStyle/>
          <a:p>
            <a:r>
              <a:rPr lang="pt-BR" sz="2400" dirty="0"/>
              <a:t>Ouvindo eles estas coisas, compungiu-se-lhes o coração e perguntaram a Pedro e aos demais apóstolos: Que faremos, irmãos? Respondeu-lhes Pedro: Arrependei-vos, e cada um de vós seja batizado em nome de Jesus Cristo para remissão dos vossos pecados, e recebereis o dom do Espírito Santo.</a:t>
            </a:r>
          </a:p>
          <a:p>
            <a:pPr lvl="1"/>
            <a:r>
              <a:rPr lang="pt-BR" sz="2200" b="1" i="0" dirty="0"/>
              <a:t>ATOS 2:37, 38</a:t>
            </a:r>
          </a:p>
        </p:txBody>
      </p:sp>
    </p:spTree>
    <p:extLst>
      <p:ext uri="{BB962C8B-B14F-4D97-AF65-F5344CB8AC3E}">
        <p14:creationId xmlns:p14="http://schemas.microsoft.com/office/powerpoint/2010/main" val="629082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6263B0-337A-6DD0-A303-72B95D85351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F30A0EAA-B030-E2BE-4746-BD8A4F6B81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32" y="677636"/>
            <a:ext cx="5856583" cy="5502728"/>
          </a:xfrm>
        </p:spPr>
        <p:txBody>
          <a:bodyPr/>
          <a:lstStyle/>
          <a:p>
            <a:r>
              <a:rPr lang="pt-BR" dirty="0"/>
              <a:t>JESUS ENTREGOU-SE POR VOCÊ. E AGORA, O QUE VOCÊ FARÁ? </a:t>
            </a:r>
          </a:p>
        </p:txBody>
      </p:sp>
    </p:spTree>
    <p:extLst>
      <p:ext uri="{BB962C8B-B14F-4D97-AF65-F5344CB8AC3E}">
        <p14:creationId xmlns:p14="http://schemas.microsoft.com/office/powerpoint/2010/main" val="207997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4B44DD-CEDA-F443-530F-D850CDDCDC2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6501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E816C6-2CE6-8B81-CC97-688D5BFFA4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C6CDF3F-5AE1-4978-D103-1291FC4083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61257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Viu-se grande sinal no céu, a saber, uma mulher vestida do Sol com a Lua debaixo dos pés e uma coroa de doze estrelas na cabeça [...].</a:t>
            </a:r>
          </a:p>
          <a:p>
            <a:pPr lvl="1"/>
            <a:r>
              <a:rPr lang="pt-BR" sz="2200" b="1" dirty="0"/>
              <a:t>APOCALIPSE 12:1 </a:t>
            </a:r>
          </a:p>
        </p:txBody>
      </p:sp>
    </p:spTree>
    <p:extLst>
      <p:ext uri="{BB962C8B-B14F-4D97-AF65-F5344CB8AC3E}">
        <p14:creationId xmlns:p14="http://schemas.microsoft.com/office/powerpoint/2010/main" val="3430589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6B47149-982A-528A-E412-DE4B6E9675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69EB79F-89AB-D9B6-E487-BB0662648C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98921" y="710860"/>
            <a:ext cx="5227320" cy="5436279"/>
          </a:xfrm>
        </p:spPr>
        <p:txBody>
          <a:bodyPr/>
          <a:lstStyle/>
          <a:p>
            <a:r>
              <a:rPr lang="pt-BR" b="0" dirty="0"/>
              <a:t>O povo vitorioso, os descendentes da mulher, são aqueles que obedecem aos mandamentos e têm o testemunho </a:t>
            </a:r>
            <a:r>
              <a:rPr lang="pt-BR" b="0"/>
              <a:t>de Jesus.</a:t>
            </a:r>
            <a:endParaRPr lang="pt-BR" b="0" dirty="0"/>
          </a:p>
        </p:txBody>
      </p:sp>
    </p:spTree>
    <p:extLst>
      <p:ext uri="{BB962C8B-B14F-4D97-AF65-F5344CB8AC3E}">
        <p14:creationId xmlns:p14="http://schemas.microsoft.com/office/powerpoint/2010/main" val="191953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CAA7B9-532E-85AB-7FE9-373A42816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99803E1D-6707-3B4B-CF4F-63BDC427E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61257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Porei inimizade entre ti e a mulher, entre a tua descendência e o seu descendente. Este te ferirá a cabeça, e tu lhe ferirás o calcanhar.</a:t>
            </a:r>
          </a:p>
          <a:p>
            <a:pPr lvl="1"/>
            <a:r>
              <a:rPr lang="pt-BR" sz="2200" b="1" dirty="0"/>
              <a:t>GÊNESIS 3:15</a:t>
            </a:r>
          </a:p>
        </p:txBody>
      </p:sp>
    </p:spTree>
    <p:extLst>
      <p:ext uri="{BB962C8B-B14F-4D97-AF65-F5344CB8AC3E}">
        <p14:creationId xmlns:p14="http://schemas.microsoft.com/office/powerpoint/2010/main" val="3747021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46D297A-A957-2E1A-6BBD-B0E92BA8FB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02AA0650-8AB6-87FB-EFE5-A9FC7DEE3C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32301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[...] achando-se grávida, grita com as dores de parto, sofrendo tormentos para dar à luz.</a:t>
            </a:r>
          </a:p>
          <a:p>
            <a:pPr lvl="1"/>
            <a:r>
              <a:rPr lang="pt-BR" sz="2200" b="1" dirty="0"/>
              <a:t>APOCALIPSE 12:2</a:t>
            </a:r>
          </a:p>
        </p:txBody>
      </p:sp>
    </p:spTree>
    <p:extLst>
      <p:ext uri="{BB962C8B-B14F-4D97-AF65-F5344CB8AC3E}">
        <p14:creationId xmlns:p14="http://schemas.microsoft.com/office/powerpoint/2010/main" val="15996436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2258E38-E55E-DBE3-0B2B-34AE4C5FDF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A9F6D226-4779-EF94-6923-001A962722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32301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Porque um menino nos nasceu, um filho se nos deu; o governo está sobre os seus ombros; e o seu nome será: Maravilhoso Conselheiro, Deus Forte, Pai da Eternidade, Príncipe da Paz [...].</a:t>
            </a:r>
          </a:p>
          <a:p>
            <a:pPr lvl="1"/>
            <a:r>
              <a:rPr lang="pt-BR" sz="2200" b="1" dirty="0"/>
              <a:t>ISAÍAS 9:6</a:t>
            </a:r>
          </a:p>
        </p:txBody>
      </p:sp>
    </p:spTree>
    <p:extLst>
      <p:ext uri="{BB962C8B-B14F-4D97-AF65-F5344CB8AC3E}">
        <p14:creationId xmlns:p14="http://schemas.microsoft.com/office/powerpoint/2010/main" val="1596350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F93996-E610-DF4C-E028-A3BE5168F0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C0363B7D-4FAA-A9D9-B2B6-B7DF48641D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25831" y="2323011"/>
            <a:ext cx="8140337" cy="3559630"/>
          </a:xfrm>
        </p:spPr>
        <p:txBody>
          <a:bodyPr>
            <a:normAutofit/>
          </a:bodyPr>
          <a:lstStyle/>
          <a:p>
            <a:r>
              <a:rPr lang="pt-BR" sz="2600" dirty="0"/>
              <a:t>Viu-se, também, outro sinal no céu, e eis um dragão, grande, vermelho, com sete cabeças, dez chifres e, nas cabeças, sete diademas.</a:t>
            </a:r>
          </a:p>
          <a:p>
            <a:pPr lvl="1"/>
            <a:r>
              <a:rPr lang="pt-BR" sz="2200" b="1" dirty="0"/>
              <a:t>APOCALIPSE 12:3</a:t>
            </a:r>
          </a:p>
        </p:txBody>
      </p:sp>
    </p:spTree>
    <p:extLst>
      <p:ext uri="{BB962C8B-B14F-4D97-AF65-F5344CB8AC3E}">
        <p14:creationId xmlns:p14="http://schemas.microsoft.com/office/powerpoint/2010/main" val="1596181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Vermelho">
      <a:dk1>
        <a:sysClr val="windowText" lastClr="000000"/>
      </a:dk1>
      <a:lt1>
        <a:sysClr val="window" lastClr="FFFFFF"/>
      </a:lt1>
      <a:dk2>
        <a:srgbClr val="323232"/>
      </a:dk2>
      <a:lt2>
        <a:srgbClr val="E5C243"/>
      </a:lt2>
      <a:accent1>
        <a:srgbClr val="A5300F"/>
      </a:accent1>
      <a:accent2>
        <a:srgbClr val="D55816"/>
      </a:accent2>
      <a:accent3>
        <a:srgbClr val="E19825"/>
      </a:accent3>
      <a:accent4>
        <a:srgbClr val="B19C7D"/>
      </a:accent4>
      <a:accent5>
        <a:srgbClr val="7F5F52"/>
      </a:accent5>
      <a:accent6>
        <a:srgbClr val="B27D49"/>
      </a:accent6>
      <a:hlink>
        <a:srgbClr val="6B9F25"/>
      </a:hlink>
      <a:folHlink>
        <a:srgbClr val="B26B0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9EA5E59716CA04482326D7D6394CBC5" ma:contentTypeVersion="17" ma:contentTypeDescription="Crie um novo documento." ma:contentTypeScope="" ma:versionID="c241d53b21d71653ebddd51323bebc54">
  <xsd:schema xmlns:xsd="http://www.w3.org/2001/XMLSchema" xmlns:xs="http://www.w3.org/2001/XMLSchema" xmlns:p="http://schemas.microsoft.com/office/2006/metadata/properties" xmlns:ns2="546f6921-c430-45e7-8b30-d6d9b86d8f0f" xmlns:ns3="364167a4-bc77-49ec-93f2-879d4481bae7" targetNamespace="http://schemas.microsoft.com/office/2006/metadata/properties" ma:root="true" ma:fieldsID="5ffd6be992ea598de2fea53d170ce2df" ns2:_="" ns3:_="">
    <xsd:import namespace="546f6921-c430-45e7-8b30-d6d9b86d8f0f"/>
    <xsd:import namespace="364167a4-bc77-49ec-93f2-879d4481ba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SearchProperties" minOccurs="0"/>
                <xsd:element ref="ns2:MediaServiceObjectDetectorVersions" minOccurs="0"/>
                <xsd:element ref="ns2:MediaServiceLocation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46f6921-c430-45e7-8b30-d6d9b86d8f0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lcf76f155ced4ddcb4097134ff3c332f" ma:index="19" nillable="true" ma:taxonomy="true" ma:internalName="lcf76f155ced4ddcb4097134ff3c332f" ma:taxonomyFieldName="MediaServiceImageTags" ma:displayName="Marcações de imagem" ma:readOnly="false" ma:fieldId="{5cf76f15-5ced-4ddc-b409-7134ff3c332f}" ma:taxonomyMulti="true" ma:sspId="8e8593b7-542e-4346-9e98-482410f851d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3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BillingMetadata" ma:index="24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64167a4-bc77-49ec-93f2-879d4481ba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Compartilhado com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Detalhes de Compartilhado Com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1321966f-2f05-4b4c-8c5f-5864bf1374cb}" ma:internalName="TaxCatchAll" ma:showField="CatchAllData" ma:web="364167a4-bc77-49ec-93f2-879d4481ba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46f6921-c430-45e7-8b30-d6d9b86d8f0f">
      <Terms xmlns="http://schemas.microsoft.com/office/infopath/2007/PartnerControls"/>
    </lcf76f155ced4ddcb4097134ff3c332f>
    <TaxCatchAll xmlns="364167a4-bc77-49ec-93f2-879d4481bae7" xsi:nil="true"/>
  </documentManagement>
</p:properties>
</file>

<file path=customXml/itemProps1.xml><?xml version="1.0" encoding="utf-8"?>
<ds:datastoreItem xmlns:ds="http://schemas.openxmlformats.org/officeDocument/2006/customXml" ds:itemID="{AD5CD445-ED75-41D5-906C-4E9991D2AE87}"/>
</file>

<file path=customXml/itemProps2.xml><?xml version="1.0" encoding="utf-8"?>
<ds:datastoreItem xmlns:ds="http://schemas.openxmlformats.org/officeDocument/2006/customXml" ds:itemID="{F1F8DCD5-6658-47EF-BD4D-C1839956C77A}"/>
</file>

<file path=customXml/itemProps3.xml><?xml version="1.0" encoding="utf-8"?>
<ds:datastoreItem xmlns:ds="http://schemas.openxmlformats.org/officeDocument/2006/customXml" ds:itemID="{C59B4E09-E55B-4600-85D0-8E91EDF190AE}"/>
</file>

<file path=docProps/app.xml><?xml version="1.0" encoding="utf-8"?>
<Properties xmlns="http://schemas.openxmlformats.org/officeDocument/2006/extended-properties" xmlns:vt="http://schemas.openxmlformats.org/officeDocument/2006/docPropsVTypes">
  <TotalTime>2429</TotalTime>
  <Words>969</Words>
  <Application>Microsoft Office PowerPoint</Application>
  <PresentationFormat>Widescreen</PresentationFormat>
  <Paragraphs>64</Paragraphs>
  <Slides>39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39</vt:i4>
      </vt:variant>
    </vt:vector>
  </HeadingPairs>
  <TitlesOfParts>
    <vt:vector size="40" baseType="lpstr">
      <vt:lpstr>Tema do Office</vt:lpstr>
      <vt:lpstr>PowerPoint Presentation</vt:lpstr>
      <vt:lpstr>A IGREJA NO APOCALIPSE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 diabo trabalha hoje para destruir os nossos filhos, a nossa família e a nossa vida.</vt:lpstr>
      <vt:lpstr>PowerPoint Presentation</vt:lpstr>
      <vt:lpstr>FUGA PARA O DESERTO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LEI DE DEUS – TUDO OU NADA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VERDADES RESTAURADAS PÓS-DESERTO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OVELHAS EM OUTROS APRISCOS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marcos aurelio gularte de castro</dc:creator>
  <cp:lastModifiedBy>DSA - Beatriz de Albuquerque Ozorio Rago</cp:lastModifiedBy>
  <cp:revision>3</cp:revision>
  <dcterms:created xsi:type="dcterms:W3CDTF">2025-05-01T12:42:52Z</dcterms:created>
  <dcterms:modified xsi:type="dcterms:W3CDTF">2025-06-10T19:05:37Z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0x010100F9EA5E59716CA04482326D7D6394CBC5</vt:lpwstr>
  </property>
</Properties>
</file>